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60" r:id="rId2"/>
  </p:sldIdLst>
  <p:sldSz cx="30279975" cy="42808525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  <p:embeddedFont>
      <p:font typeface="Roboto Condensed" pitchFamily="2" charset="0"/>
      <p:regular r:id="rId8"/>
    </p:embeddedFont>
  </p:embeddedFontLst>
  <p:defaultTextStyle>
    <a:defPPr>
      <a:defRPr lang="fr-FR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E36"/>
    <a:srgbClr val="6C5A4C"/>
    <a:srgbClr val="17171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98" autoAdjust="0"/>
  </p:normalViewPr>
  <p:slideViewPr>
    <p:cSldViewPr snapToGrid="0">
      <p:cViewPr>
        <p:scale>
          <a:sx n="50" d="100"/>
          <a:sy n="50" d="100"/>
        </p:scale>
        <p:origin x="1128" y="5238"/>
      </p:cViewPr>
      <p:guideLst>
        <p:guide orient="horz" pos="13483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Microsoft_Office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28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marker val="1"/>
        <c:axId val="84896768"/>
        <c:axId val="90133248"/>
      </c:lineChart>
      <c:catAx>
        <c:axId val="84896768"/>
        <c:scaling>
          <c:orientation val="minMax"/>
        </c:scaling>
        <c:axPos val="b"/>
        <c:tickLblPos val="nextTo"/>
        <c:txPr>
          <a:bodyPr/>
          <a:lstStyle/>
          <a:p>
            <a:pPr>
              <a:defRPr sz="1050"/>
            </a:pPr>
            <a:endParaRPr lang="fr-FR"/>
          </a:p>
        </c:txPr>
        <c:crossAx val="90133248"/>
        <c:crosses val="autoZero"/>
        <c:auto val="1"/>
        <c:lblAlgn val="ctr"/>
        <c:lblOffset val="100"/>
      </c:catAx>
      <c:valAx>
        <c:axId val="9013324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8489676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</c:chart>
  <c:txPr>
    <a:bodyPr/>
    <a:lstStyle/>
    <a:p>
      <a:pPr>
        <a:defRPr sz="1800"/>
      </a:pPr>
      <a:endParaRPr lang="fr-FR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C52AA-FBA4-497B-96A0-0E6D9A1A297D}" type="datetimeFigureOut">
              <a:rPr lang="fr-FR" smtClean="0"/>
              <a:pPr/>
              <a:t>24/01/2014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BE4BF-37E8-441A-9156-147DA16540E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36437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70998" y="13298398"/>
            <a:ext cx="25737979" cy="917608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0D7F-0AE6-49BB-99FA-C7858ED96A12}" type="datetimeFigureOut">
              <a:rPr lang="fr-FR" smtClean="0"/>
              <a:pPr/>
              <a:t>24/01/2014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B56C-A95F-4EDB-A0A8-37FDB7861F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0D7F-0AE6-49BB-99FA-C7858ED96A12}" type="datetimeFigureOut">
              <a:rPr lang="fr-FR" smtClean="0"/>
              <a:pPr/>
              <a:t>24/01/2014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B56C-A95F-4EDB-A0A8-37FDB7861F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1952982" y="1714333"/>
            <a:ext cx="6812994" cy="36525976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13999" y="1714333"/>
            <a:ext cx="19934317" cy="36525976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0D7F-0AE6-49BB-99FA-C7858ED96A12}" type="datetimeFigureOut">
              <a:rPr lang="fr-FR" smtClean="0"/>
              <a:pPr/>
              <a:t>24/01/2014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B56C-A95F-4EDB-A0A8-37FDB7861F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0D7F-0AE6-49BB-99FA-C7858ED96A12}" type="datetimeFigureOut">
              <a:rPr lang="fr-FR" smtClean="0"/>
              <a:pPr/>
              <a:t>24/01/2014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B56C-A95F-4EDB-A0A8-37FDB7861F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1910" y="27508442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91910" y="18144085"/>
            <a:ext cx="25737979" cy="9364360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0D7F-0AE6-49BB-99FA-C7858ED96A12}" type="datetimeFigureOut">
              <a:rPr lang="fr-FR" smtClean="0"/>
              <a:pPr/>
              <a:t>24/01/2014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B56C-A95F-4EDB-A0A8-37FDB7861F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13999" y="9988663"/>
            <a:ext cx="13373656" cy="28251646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392320" y="9988663"/>
            <a:ext cx="13373656" cy="28251646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0D7F-0AE6-49BB-99FA-C7858ED96A12}" type="datetimeFigureOut">
              <a:rPr lang="fr-FR" smtClean="0"/>
              <a:pPr/>
              <a:t>24/01/2014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B56C-A95F-4EDB-A0A8-37FDB7861F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4001" y="9582373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14001" y="13575850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381810" y="9582373"/>
            <a:ext cx="13384168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381810" y="13575850"/>
            <a:ext cx="13384168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0D7F-0AE6-49BB-99FA-C7858ED96A12}" type="datetimeFigureOut">
              <a:rPr lang="fr-FR" smtClean="0"/>
              <a:pPr/>
              <a:t>24/01/2014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B56C-A95F-4EDB-A0A8-37FDB7861F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0D7F-0AE6-49BB-99FA-C7858ED96A12}" type="datetimeFigureOut">
              <a:rPr lang="fr-FR" smtClean="0"/>
              <a:pPr/>
              <a:t>24/01/2014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B56C-A95F-4EDB-A0A8-37FDB7861F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0D7F-0AE6-49BB-99FA-C7858ED96A12}" type="datetimeFigureOut">
              <a:rPr lang="fr-FR" smtClean="0"/>
              <a:pPr/>
              <a:t>24/01/2014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B56C-A95F-4EDB-A0A8-37FDB7861F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4001" y="1704415"/>
            <a:ext cx="9961904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9" cy="36535892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14001" y="8958084"/>
            <a:ext cx="9961904" cy="29282225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0D7F-0AE6-49BB-99FA-C7858ED96A12}" type="datetimeFigureOut">
              <a:rPr lang="fr-FR" smtClean="0"/>
              <a:pPr/>
              <a:t>24/01/2014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B56C-A95F-4EDB-A0A8-37FDB7861F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5087" y="29965970"/>
            <a:ext cx="18167985" cy="3537654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935087" y="3825019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35087" y="33503624"/>
            <a:ext cx="18167985" cy="5024051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0D7F-0AE6-49BB-99FA-C7858ED96A12}" type="datetimeFigureOut">
              <a:rPr lang="fr-FR" smtClean="0"/>
              <a:pPr/>
              <a:t>24/01/2014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B56C-A95F-4EDB-A0A8-37FDB7861F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3999" y="9988663"/>
            <a:ext cx="27251978" cy="28251646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513998" y="39677166"/>
            <a:ext cx="7065328" cy="2279156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C0D7F-0AE6-49BB-99FA-C7858ED96A12}" type="datetimeFigureOut">
              <a:rPr lang="fr-FR" smtClean="0"/>
              <a:pPr/>
              <a:t>24/01/2014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345658" y="39677166"/>
            <a:ext cx="9588659" cy="2279156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1700649" y="39677166"/>
            <a:ext cx="7065328" cy="2279156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AB56C-A95F-4EDB-A0A8-37FDB7861F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w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wmf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3028950"/>
            <a:ext cx="30279975" cy="2720340"/>
          </a:xfrm>
          <a:prstGeom prst="rect">
            <a:avLst/>
          </a:prstGeom>
          <a:solidFill>
            <a:srgbClr val="660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55170" y="3033294"/>
            <a:ext cx="17164326" cy="2737681"/>
          </a:xfrm>
          <a:prstGeom prst="rect">
            <a:avLst/>
          </a:prstGeom>
        </p:spPr>
        <p:txBody>
          <a:bodyPr wrap="square" lIns="417643" tIns="208822" rIns="417643" bIns="208822">
            <a:spAutoFit/>
          </a:bodyPr>
          <a:lstStyle/>
          <a:p>
            <a:pPr lvl="0"/>
            <a:r>
              <a:rPr lang="fr-FR" sz="14600" dirty="0">
                <a:solidFill>
                  <a:prstClr val="white"/>
                </a:solidFill>
                <a:latin typeface="Roboto Condensed" pitchFamily="2" charset="0"/>
                <a:ea typeface="Roboto Condensed" pitchFamily="2" charset="0"/>
              </a:rPr>
              <a:t>Titre du poster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92127" y="25118223"/>
            <a:ext cx="8487462" cy="9785545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417643" tIns="208822" rIns="417643" bIns="208822" rtlCol="0" anchor="ctr"/>
          <a:lstStyle/>
          <a:p>
            <a:pPr algn="ctr">
              <a:defRPr/>
            </a:pPr>
            <a:endParaRPr lang="fr-FR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605717" y="25118218"/>
            <a:ext cx="8676295" cy="9785545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417643" tIns="208822" rIns="417643" bIns="208822" rtlCol="0" anchor="ctr"/>
          <a:lstStyle/>
          <a:p>
            <a:pPr algn="ctr">
              <a:defRPr/>
            </a:pPr>
            <a:endParaRPr lang="fr-FR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223563" y="25097268"/>
            <a:ext cx="9475389" cy="9785545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417643" tIns="208822" rIns="417643" bIns="208822" rtlCol="0" anchor="ctr"/>
          <a:lstStyle/>
          <a:p>
            <a:pPr algn="ctr">
              <a:defRPr/>
            </a:pPr>
            <a:endParaRPr lang="fr-FR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92129" y="18867438"/>
            <a:ext cx="28493479" cy="5146363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417643" tIns="208822" rIns="417643" bIns="208822" rtlCol="0" anchor="ctr"/>
          <a:lstStyle/>
          <a:p>
            <a:pPr algn="ctr">
              <a:defRPr/>
            </a:pPr>
            <a:endParaRPr lang="fr-FR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92129" y="11296125"/>
            <a:ext cx="28493479" cy="6339899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417643" tIns="208822" rIns="417643" bIns="208822" rtlCol="0" anchor="ctr"/>
          <a:lstStyle/>
          <a:p>
            <a:pPr algn="ctr">
              <a:defRPr/>
            </a:pPr>
            <a:endParaRPr lang="fr-FR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58993" y="7027667"/>
            <a:ext cx="28822404" cy="4034479"/>
          </a:xfrm>
          <a:prstGeom prst="rect">
            <a:avLst/>
          </a:prstGeom>
          <a:noFill/>
        </p:spPr>
        <p:txBody>
          <a:bodyPr wrap="square" lIns="417643" tIns="208822" rIns="417643" bIns="208822" rtlCol="0">
            <a:spAutoFit/>
          </a:bodyPr>
          <a:lstStyle/>
          <a:p>
            <a:pPr>
              <a:defRPr/>
            </a:pPr>
            <a:r>
              <a:rPr lang="en-US" b="1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Introduction : </a:t>
            </a:r>
            <a:r>
              <a:rPr lang="en-US" sz="7300" kern="0" dirty="0">
                <a:solidFill>
                  <a:prstClr val="black"/>
                </a:solidFill>
              </a:rPr>
              <a:t>Our scientific results totally rely on animals, that's why ICS' teams are involved in ethics and welfare. Every day, we do respect, as sensitive beings, animals we are working with.</a:t>
            </a:r>
            <a:endParaRPr lang="en-US" sz="7300" b="1" kern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200260" y="11296134"/>
            <a:ext cx="28281139" cy="6339899"/>
          </a:xfrm>
          <a:prstGeom prst="rect">
            <a:avLst/>
          </a:prstGeom>
          <a:noFill/>
        </p:spPr>
        <p:txBody>
          <a:bodyPr wrap="square" lIns="417643" tIns="208822" rIns="417643" bIns="208822" rtlCol="0">
            <a:spAutoFit/>
          </a:bodyPr>
          <a:lstStyle/>
          <a:p>
            <a:pPr>
              <a:defRPr/>
            </a:pPr>
            <a:r>
              <a:rPr lang="en-US" b="1" kern="0" dirty="0">
                <a:solidFill>
                  <a:srgbClr val="404040"/>
                </a:solidFill>
              </a:rPr>
              <a:t>Nuclear Receptor Zoo</a:t>
            </a:r>
          </a:p>
          <a:p>
            <a:pPr>
              <a:defRPr/>
            </a:pPr>
            <a:r>
              <a:rPr lang="en-US" sz="7300" kern="0" dirty="0">
                <a:solidFill>
                  <a:prstClr val="black"/>
                </a:solidFill>
              </a:rPr>
              <a:t>The Nuclear Receptor Zoo mouse resource from the </a:t>
            </a:r>
            <a:r>
              <a:rPr lang="en-US" sz="7300" kern="0" dirty="0" err="1">
                <a:solidFill>
                  <a:prstClr val="black"/>
                </a:solidFill>
              </a:rPr>
              <a:t>Institut</a:t>
            </a:r>
            <a:r>
              <a:rPr lang="en-US" sz="7300" kern="0" dirty="0">
                <a:solidFill>
                  <a:prstClr val="black"/>
                </a:solidFill>
              </a:rPr>
              <a:t> Clinique de la Souris (ICS) is a collection of </a:t>
            </a:r>
            <a:r>
              <a:rPr lang="en-US" sz="7300" kern="0" dirty="0" err="1">
                <a:solidFill>
                  <a:prstClr val="black"/>
                </a:solidFill>
              </a:rPr>
              <a:t>Nuclears</a:t>
            </a:r>
            <a:r>
              <a:rPr lang="en-US" sz="7300" kern="0" dirty="0">
                <a:solidFill>
                  <a:prstClr val="black"/>
                </a:solidFill>
              </a:rPr>
              <a:t> Receptors and </a:t>
            </a:r>
            <a:r>
              <a:rPr lang="en-US" sz="7300" kern="0" dirty="0" err="1">
                <a:solidFill>
                  <a:prstClr val="black"/>
                </a:solidFill>
              </a:rPr>
              <a:t>Coregulators</a:t>
            </a:r>
            <a:r>
              <a:rPr lang="en-US" sz="7300" kern="0" dirty="0">
                <a:solidFill>
                  <a:prstClr val="black"/>
                </a:solidFill>
              </a:rPr>
              <a:t> genetically engineered models, either as conditional or total knock-out mutant (available as live animals and/or frozen </a:t>
            </a:r>
            <a:r>
              <a:rPr lang="en-US" sz="7300" kern="0">
                <a:solidFill>
                  <a:prstClr val="black"/>
                </a:solidFill>
              </a:rPr>
              <a:t>materials).</a:t>
            </a:r>
            <a:endParaRPr lang="en-US" sz="7300" kern="0" dirty="0">
              <a:solidFill>
                <a:prstClr val="black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261677" y="18826608"/>
            <a:ext cx="27405298" cy="5187191"/>
          </a:xfrm>
          <a:prstGeom prst="rect">
            <a:avLst/>
          </a:prstGeom>
          <a:noFill/>
        </p:spPr>
        <p:txBody>
          <a:bodyPr wrap="square" lIns="417643" tIns="208822" rIns="417643" bIns="208822" rtlCol="0">
            <a:spAutoFit/>
          </a:bodyPr>
          <a:lstStyle/>
          <a:p>
            <a:pPr>
              <a:defRPr/>
            </a:pPr>
            <a:r>
              <a:rPr lang="en-US" b="1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ICS cares about animal welfare</a:t>
            </a:r>
          </a:p>
          <a:p>
            <a:pPr>
              <a:defRPr/>
            </a:pPr>
            <a:r>
              <a:rPr lang="en-US" sz="7300" kern="0" dirty="0">
                <a:solidFill>
                  <a:prstClr val="black"/>
                </a:solidFill>
              </a:rPr>
              <a:t>Our scientific results totally rely on animals, that's why ICS' teams are involved in ethics and welfare. Every day, we do respect, as sensitive beings, animals we are working with.</a:t>
            </a:r>
          </a:p>
        </p:txBody>
      </p:sp>
      <p:graphicFrame>
        <p:nvGraphicFramePr>
          <p:cNvPr id="28" name="Graphique 27"/>
          <p:cNvGraphicFramePr/>
          <p:nvPr>
            <p:extLst>
              <p:ext uri="{D42A27DB-BD31-4B8C-83A1-F6EECF244321}">
                <p14:modId xmlns:p14="http://schemas.microsoft.com/office/powerpoint/2010/main" xmlns="" val="2059377809"/>
              </p:ext>
            </p:extLst>
          </p:nvPr>
        </p:nvGraphicFramePr>
        <p:xfrm>
          <a:off x="1039723" y="25559852"/>
          <a:ext cx="7530574" cy="946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ZoneTexte 28"/>
          <p:cNvSpPr txBox="1"/>
          <p:nvPr/>
        </p:nvSpPr>
        <p:spPr>
          <a:xfrm>
            <a:off x="10833816" y="25015139"/>
            <a:ext cx="8865136" cy="3025861"/>
          </a:xfrm>
          <a:prstGeom prst="rect">
            <a:avLst/>
          </a:prstGeom>
          <a:noFill/>
        </p:spPr>
        <p:txBody>
          <a:bodyPr wrap="square" lIns="417643" tIns="208822" rIns="417643" bIns="208822" rtlCol="0">
            <a:spAutoFit/>
          </a:bodyPr>
          <a:lstStyle/>
          <a:p>
            <a:pPr algn="ctr">
              <a:defRPr/>
            </a:pPr>
            <a:r>
              <a:rPr lang="fr-FR" b="1" kern="0" err="1">
                <a:solidFill>
                  <a:srgbClr val="404040"/>
                </a:solidFill>
              </a:rPr>
              <a:t>Ethical</a:t>
            </a:r>
            <a:r>
              <a:rPr lang="fr-FR" b="1" kern="0">
                <a:solidFill>
                  <a:srgbClr val="404040"/>
                </a:solidFill>
              </a:rPr>
              <a:t> aspect</a:t>
            </a:r>
          </a:p>
          <a:p>
            <a:pPr algn="ctr">
              <a:defRPr/>
            </a:pPr>
            <a:endParaRPr lang="fr-FR" b="1" kern="0" dirty="0">
              <a:solidFill>
                <a:srgbClr val="40404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418912" y="27006458"/>
            <a:ext cx="9393751" cy="8285414"/>
          </a:xfrm>
          <a:prstGeom prst="rect">
            <a:avLst/>
          </a:prstGeom>
        </p:spPr>
        <p:txBody>
          <a:bodyPr wrap="square" lIns="417643" tIns="208822" rIns="417643" bIns="208822">
            <a:spAutoFit/>
          </a:bodyPr>
          <a:lstStyle/>
          <a:p>
            <a:pPr algn="ctr">
              <a:defRPr/>
            </a:pPr>
            <a:r>
              <a:rPr lang="en-US" sz="7300" kern="0">
                <a:solidFill>
                  <a:prstClr val="black"/>
                </a:solidFill>
              </a:rPr>
              <a:t>Our goals are to develop animal models and to characterize them. So, we have to work with animals as integrated organisms. </a:t>
            </a:r>
            <a:endParaRPr lang="en-US" sz="7300" kern="0" dirty="0">
              <a:solidFill>
                <a:prstClr val="black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20605717" y="25015139"/>
            <a:ext cx="8865136" cy="3025861"/>
          </a:xfrm>
          <a:prstGeom prst="rect">
            <a:avLst/>
          </a:prstGeom>
          <a:noFill/>
        </p:spPr>
        <p:txBody>
          <a:bodyPr wrap="square" lIns="417643" tIns="208822" rIns="417643" bIns="208822" rtlCol="0">
            <a:spAutoFit/>
          </a:bodyPr>
          <a:lstStyle/>
          <a:p>
            <a:pPr algn="ctr">
              <a:defRPr/>
            </a:pPr>
            <a:r>
              <a:rPr lang="fr-FR" b="1" kern="0" err="1">
                <a:solidFill>
                  <a:srgbClr val="404040"/>
                </a:solidFill>
              </a:rPr>
              <a:t>Ethical</a:t>
            </a:r>
            <a:r>
              <a:rPr lang="fr-FR" b="1" kern="0">
                <a:solidFill>
                  <a:srgbClr val="404040"/>
                </a:solidFill>
              </a:rPr>
              <a:t> aspect</a:t>
            </a:r>
          </a:p>
          <a:p>
            <a:pPr algn="ctr">
              <a:defRPr/>
            </a:pPr>
            <a:endParaRPr lang="fr-FR" b="1" kern="0" dirty="0">
              <a:solidFill>
                <a:srgbClr val="40404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084790" y="26937414"/>
            <a:ext cx="9674253" cy="7348516"/>
          </a:xfrm>
          <a:prstGeom prst="rect">
            <a:avLst/>
          </a:prstGeom>
        </p:spPr>
        <p:txBody>
          <a:bodyPr wrap="square" lIns="417643" tIns="208822" rIns="417643" bIns="208822">
            <a:spAutoFit/>
          </a:bodyPr>
          <a:lstStyle/>
          <a:p>
            <a:pPr algn="ctr">
              <a:defRPr/>
            </a:pPr>
            <a:r>
              <a:rPr lang="en-US" sz="7300" kern="0">
                <a:solidFill>
                  <a:prstClr val="black"/>
                </a:solidFill>
              </a:rPr>
              <a:t>Our goals are to develop animal models and to characterize them. So, we have to work with animals as integrated organisms. </a:t>
            </a:r>
            <a:endParaRPr lang="en-US" sz="7300" kern="0" dirty="0">
              <a:solidFill>
                <a:prstClr val="black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8994" y="36215631"/>
            <a:ext cx="25687156" cy="2881771"/>
          </a:xfrm>
          <a:prstGeom prst="rect">
            <a:avLst/>
          </a:prstGeom>
        </p:spPr>
        <p:txBody>
          <a:bodyPr wrap="square" lIns="417643" tIns="208822" rIns="417643" bIns="208822">
            <a:spAutoFit/>
          </a:bodyPr>
          <a:lstStyle/>
          <a:p>
            <a:pPr>
              <a:defRPr/>
            </a:pPr>
            <a:r>
              <a:rPr lang="en-US" b="1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Conclusion </a:t>
            </a:r>
            <a:r>
              <a:rPr lang="en-US" sz="7300" b="1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</a:t>
            </a:r>
            <a:r>
              <a:rPr lang="en-US" sz="7300" kern="0" dirty="0" err="1">
                <a:solidFill>
                  <a:srgbClr val="404040"/>
                </a:solidFill>
              </a:rPr>
              <a:t>iCS</a:t>
            </a:r>
            <a:r>
              <a:rPr lang="en-US" sz="7300" kern="0" dirty="0">
                <a:solidFill>
                  <a:srgbClr val="404040"/>
                </a:solidFill>
              </a:rPr>
              <a:t> provides researchers with large scale creative abilities of genetic modification and functional analysis in mice. </a:t>
            </a:r>
            <a:endParaRPr lang="fr-FR" sz="9100" kern="0" dirty="0">
              <a:solidFill>
                <a:srgbClr val="404040"/>
              </a:solidFill>
            </a:endParaRPr>
          </a:p>
        </p:txBody>
      </p:sp>
      <p:pic>
        <p:nvPicPr>
          <p:cNvPr id="17" name="Image 16" descr="qrcode_ics_posters_downlo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333767" y="36238497"/>
            <a:ext cx="2857500" cy="28575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40294560"/>
            <a:ext cx="30279975" cy="2513965"/>
          </a:xfrm>
          <a:prstGeom prst="rect">
            <a:avLst/>
          </a:prstGeom>
          <a:solidFill>
            <a:srgbClr val="6C5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4" name="Image 33" descr="banner_pos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3874"/>
            <a:ext cx="30279975" cy="3039872"/>
          </a:xfrm>
          <a:prstGeom prst="rect">
            <a:avLst/>
          </a:prstGeom>
        </p:spPr>
      </p:pic>
      <p:pic>
        <p:nvPicPr>
          <p:cNvPr id="36" name="Image 35" descr="LogoICSblanc150dpi201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3350" y="514350"/>
            <a:ext cx="2810024" cy="1974941"/>
          </a:xfrm>
          <a:prstGeom prst="rect">
            <a:avLst/>
          </a:prstGeom>
        </p:spPr>
      </p:pic>
      <p:pic>
        <p:nvPicPr>
          <p:cNvPr id="37" name="Image 36" descr="TexteInstitutVectBlan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48771" y="342900"/>
            <a:ext cx="8288900" cy="2343150"/>
          </a:xfrm>
          <a:prstGeom prst="rect">
            <a:avLst/>
          </a:prstGeom>
        </p:spPr>
      </p:pic>
      <p:pic>
        <p:nvPicPr>
          <p:cNvPr id="42" name="Image 41" descr="CNRS_white [Converti]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754731" y="40663812"/>
            <a:ext cx="1657350" cy="1657350"/>
          </a:xfrm>
          <a:prstGeom prst="rect">
            <a:avLst/>
          </a:prstGeom>
        </p:spPr>
      </p:pic>
      <p:pic>
        <p:nvPicPr>
          <p:cNvPr id="43" name="Image 42" descr="IGBMC2009_white [Converti]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09320" y="40791446"/>
            <a:ext cx="2609093" cy="1402083"/>
          </a:xfrm>
          <a:prstGeom prst="rect">
            <a:avLst/>
          </a:prstGeom>
        </p:spPr>
      </p:pic>
      <p:pic>
        <p:nvPicPr>
          <p:cNvPr id="44" name="Image 43" descr="inserm_white_S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625526" y="40915667"/>
            <a:ext cx="4592904" cy="1153641"/>
          </a:xfrm>
          <a:prstGeom prst="rect">
            <a:avLst/>
          </a:prstGeom>
        </p:spPr>
      </p:pic>
      <p:pic>
        <p:nvPicPr>
          <p:cNvPr id="45" name="Image 44" descr="uds-white [Converti]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431875" y="40718049"/>
            <a:ext cx="3368618" cy="1548876"/>
          </a:xfrm>
          <a:prstGeom prst="rect">
            <a:avLst/>
          </a:prstGeom>
        </p:spPr>
      </p:pic>
      <p:pic>
        <p:nvPicPr>
          <p:cNvPr id="38" name="Image 37" descr="LogoPhenominecriture blanche.eps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131858" y="40901938"/>
            <a:ext cx="6409428" cy="1181099"/>
          </a:xfrm>
          <a:prstGeom prst="rect">
            <a:avLst/>
          </a:prstGeom>
        </p:spPr>
      </p:pic>
      <p:pic>
        <p:nvPicPr>
          <p:cNvPr id="39" name="Image 38" descr="CERBMgiewhite.eps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91531" y="40841612"/>
            <a:ext cx="4704344" cy="130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49853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202</Words>
  <Application>Microsoft Office PowerPoint</Application>
  <PresentationFormat>Personnalisé</PresentationFormat>
  <Paragraphs>11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Roboto Condensed</vt:lpstr>
      <vt:lpstr>Thème Office</vt:lpstr>
      <vt:lpstr>Diapositive 1</vt:lpstr>
    </vt:vector>
  </TitlesOfParts>
  <Company>IGBMC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ICS</dc:title>
  <dc:creator>Institut Clinique de la Souris</dc:creator>
  <cp:lastModifiedBy>leyritz</cp:lastModifiedBy>
  <cp:revision>26</cp:revision>
  <dcterms:created xsi:type="dcterms:W3CDTF">2013-06-05T11:37:19Z</dcterms:created>
  <dcterms:modified xsi:type="dcterms:W3CDTF">2014-01-24T14:33:38Z</dcterms:modified>
</cp:coreProperties>
</file>