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60" r:id="rId2"/>
  </p:sldIdLst>
  <p:sldSz cx="42808525" cy="30279975"/>
  <p:notesSz cx="9144000" cy="6858000"/>
  <p:embeddedFontLst>
    <p:embeddedFont>
      <p:font typeface="Calibri" pitchFamily="34" charset="0"/>
      <p:regular r:id="rId4"/>
      <p:bold r:id="rId5"/>
      <p:italic r:id="rId6"/>
      <p:boldItalic r:id="rId7"/>
    </p:embeddedFont>
    <p:embeddedFont>
      <p:font typeface="Roboto Condensed" pitchFamily="2" charset="0"/>
      <p:regular r:id="rId8"/>
    </p:embeddedFont>
  </p:embeddedFontLst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1719"/>
    <a:srgbClr val="660E36"/>
    <a:srgbClr val="6C5A4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98" autoAdjust="0"/>
  </p:normalViewPr>
  <p:slideViewPr>
    <p:cSldViewPr snapToGrid="0">
      <p:cViewPr varScale="1">
        <p:scale>
          <a:sx n="20" d="100"/>
          <a:sy n="20" d="100"/>
        </p:scale>
        <p:origin x="-1020" y="-120"/>
      </p:cViewPr>
      <p:guideLst>
        <p:guide orient="horz" pos="9537"/>
        <p:guide pos="134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euille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style val="28"/>
  <c:clrMapOvr bg1="lt1" tx1="dk1" bg2="lt2" tx2="dk2" accent1="accent1" accent2="accent2" accent3="accent3" accent4="accent4" accent5="accent5" accent6="accent6" hlink="hlink" folHlink="folHlink"/>
  <c:chart>
    <c:plotArea>
      <c:layout/>
      <c:lineChart>
        <c:grouping val="standard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marker val="1"/>
        <c:axId val="85479424"/>
        <c:axId val="85480960"/>
      </c:lineChart>
      <c:catAx>
        <c:axId val="85479424"/>
        <c:scaling>
          <c:orientation val="minMax"/>
        </c:scaling>
        <c:axPos val="b"/>
        <c:tickLblPos val="nextTo"/>
        <c:txPr>
          <a:bodyPr/>
          <a:lstStyle/>
          <a:p>
            <a:pPr>
              <a:defRPr sz="1050"/>
            </a:pPr>
            <a:endParaRPr lang="fr-FR"/>
          </a:p>
        </c:txPr>
        <c:crossAx val="85480960"/>
        <c:crosses val="autoZero"/>
        <c:auto val="1"/>
        <c:lblAlgn val="ctr"/>
        <c:lblOffset val="100"/>
      </c:catAx>
      <c:valAx>
        <c:axId val="85480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fr-FR"/>
          </a:p>
        </c:txPr>
        <c:crossAx val="854794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</c:chart>
  <c:txPr>
    <a:bodyPr/>
    <a:lstStyle/>
    <a:p>
      <a:pPr>
        <a:defRPr sz="1800"/>
      </a:pPr>
      <a:endParaRPr lang="fr-F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C52AA-FBA4-497B-96A0-0E6D9A1A297D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514350"/>
            <a:ext cx="36353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BE4BF-37E8-441A-9156-147DA16540E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3643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BE4BF-37E8-441A-9156-147DA16540EB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5324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10640" y="9406420"/>
            <a:ext cx="36387246" cy="649056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1279" y="17158652"/>
            <a:ext cx="29965968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1036181" y="1212605"/>
            <a:ext cx="9631918" cy="2583610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140426" y="1212605"/>
            <a:ext cx="28182279" cy="2583610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1579" y="19457690"/>
            <a:ext cx="36387246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81579" y="12833948"/>
            <a:ext cx="36387246" cy="662374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140426" y="7065330"/>
            <a:ext cx="18907099" cy="1998338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761000" y="7065330"/>
            <a:ext cx="18907099" cy="19983384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0426" y="6777950"/>
            <a:ext cx="1891453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140426" y="9602677"/>
            <a:ext cx="1891453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1746138" y="6777950"/>
            <a:ext cx="1892196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1746138" y="9602677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0428" y="1205591"/>
            <a:ext cx="14083710" cy="513077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736944" y="1205594"/>
            <a:ext cx="23931155" cy="2584312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140428" y="6336367"/>
            <a:ext cx="14083710" cy="20712346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771" y="21195982"/>
            <a:ext cx="25685115" cy="250230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90771" y="2705572"/>
            <a:ext cx="25685115" cy="1816798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0771" y="23698288"/>
            <a:ext cx="25685115" cy="3553689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140426" y="7065330"/>
            <a:ext cx="38527673" cy="19983384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140426" y="28065053"/>
            <a:ext cx="9988656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C0D7F-0AE6-49BB-99FA-C7858ED96A12}" type="datetimeFigureOut">
              <a:rPr lang="fr-FR" smtClean="0"/>
              <a:pPr/>
              <a:t>24/01/2014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4626246" y="28065053"/>
            <a:ext cx="13556033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0679443" y="28065053"/>
            <a:ext cx="9988656" cy="161212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B56C-A95F-4EDB-A0A8-37FDB7861F3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chart" Target="../charts/chart1.xml"/><Relationship Id="rId7" Type="http://schemas.openxmlformats.org/officeDocument/2006/relationships/image" Target="../media/image4.png"/><Relationship Id="rId12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wm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0"/>
            <a:ext cx="42808525" cy="31805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119876" y="18206731"/>
            <a:ext cx="11999205" cy="692165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17643" tIns="208822" rIns="417643" bIns="208822"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398441" y="18206727"/>
            <a:ext cx="11999205" cy="692165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17643" tIns="208822" rIns="417643" bIns="208822"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527945" y="18191909"/>
            <a:ext cx="11999205" cy="692165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17643" tIns="208822" rIns="417643" bIns="208822"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19876" y="14224109"/>
            <a:ext cx="40282850" cy="3504309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17643" tIns="208822" rIns="417643" bIns="208822"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19876" y="9249493"/>
            <a:ext cx="40282850" cy="4484434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417643" tIns="208822" rIns="417643" bIns="208822" rtlCol="0" anchor="ctr"/>
          <a:lstStyle/>
          <a:p>
            <a:pPr algn="ctr">
              <a:defRPr/>
            </a:pPr>
            <a:endParaRPr lang="fr-FR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931657" y="6397780"/>
            <a:ext cx="40747873" cy="2806991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Introduction : </a:t>
            </a:r>
            <a:r>
              <a:rPr lang="en-US" sz="7300" kern="0" dirty="0">
                <a:solidFill>
                  <a:prstClr val="black"/>
                </a:solidFill>
              </a:rPr>
              <a:t>Our scientific results totally rely on animals, that's why ICS' teams are involved in ethics and welfare. Every day, we do respect, as sensitive beings, animals we are working with.</a:t>
            </a:r>
            <a:endParaRPr lang="en-US" sz="7300" b="1" kern="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696873" y="9249497"/>
            <a:ext cx="39982657" cy="4638261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404040"/>
                </a:solidFill>
              </a:rPr>
              <a:t>Nuclear Receptor Zoo</a:t>
            </a:r>
          </a:p>
          <a:p>
            <a:pPr>
              <a:defRPr/>
            </a:pPr>
            <a:r>
              <a:rPr lang="en-US" sz="6400" kern="0" dirty="0">
                <a:solidFill>
                  <a:prstClr val="black"/>
                </a:solidFill>
              </a:rPr>
              <a:t>The Nuclear Receptor Zoo mouse resource from the </a:t>
            </a:r>
            <a:r>
              <a:rPr lang="en-US" sz="6400" kern="0" dirty="0" err="1">
                <a:solidFill>
                  <a:prstClr val="black"/>
                </a:solidFill>
              </a:rPr>
              <a:t>Institut</a:t>
            </a:r>
            <a:r>
              <a:rPr lang="en-US" sz="6400" kern="0" dirty="0">
                <a:solidFill>
                  <a:prstClr val="black"/>
                </a:solidFill>
              </a:rPr>
              <a:t> Clinique de la Souris (ICS) is a collection of </a:t>
            </a:r>
            <a:r>
              <a:rPr lang="en-US" sz="6400" kern="0" dirty="0" err="1">
                <a:solidFill>
                  <a:prstClr val="black"/>
                </a:solidFill>
              </a:rPr>
              <a:t>Nuclears</a:t>
            </a:r>
            <a:r>
              <a:rPr lang="en-US" sz="6400" kern="0" dirty="0">
                <a:solidFill>
                  <a:prstClr val="black"/>
                </a:solidFill>
              </a:rPr>
              <a:t> Receptors and </a:t>
            </a:r>
            <a:r>
              <a:rPr lang="en-US" sz="6400" kern="0" dirty="0" err="1">
                <a:solidFill>
                  <a:prstClr val="black"/>
                </a:solidFill>
              </a:rPr>
              <a:t>Coregulators</a:t>
            </a:r>
            <a:r>
              <a:rPr lang="en-US" sz="6400" kern="0" dirty="0">
                <a:solidFill>
                  <a:prstClr val="black"/>
                </a:solidFill>
              </a:rPr>
              <a:t> genetically engineered models, either as conditional or total knock-out mutant (available as live animals and/or frozen </a:t>
            </a:r>
            <a:r>
              <a:rPr lang="en-US" sz="6400" kern="0">
                <a:solidFill>
                  <a:prstClr val="black"/>
                </a:solidFill>
              </a:rPr>
              <a:t>materials).</a:t>
            </a:r>
            <a:endParaRPr lang="en-US" sz="6400" kern="0" dirty="0">
              <a:solidFill>
                <a:prstClr val="black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783698" y="14195231"/>
            <a:ext cx="38744430" cy="3653376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>
              <a:defRPr/>
            </a:pPr>
            <a:r>
              <a:rPr lang="en-US" b="1" kern="0">
                <a:solidFill>
                  <a:prstClr val="black">
                    <a:lumMod val="75000"/>
                    <a:lumOff val="25000"/>
                  </a:prstClr>
                </a:solidFill>
              </a:rPr>
              <a:t>ICS cares about animal welfare</a:t>
            </a:r>
          </a:p>
          <a:p>
            <a:pPr>
              <a:defRPr/>
            </a:pPr>
            <a:r>
              <a:rPr lang="en-US" sz="6400" kern="0">
                <a:solidFill>
                  <a:prstClr val="black"/>
                </a:solidFill>
              </a:rPr>
              <a:t>Our scientific results totally rely on animals, that's why ICS' teams are involved in ethics and welfare. Every day, we do respect, as sensitive beings, animals we are working with.</a:t>
            </a:r>
            <a:endParaRPr lang="en-US" sz="6400" kern="0" dirty="0">
              <a:solidFill>
                <a:prstClr val="black"/>
              </a:solidFill>
            </a:endParaRPr>
          </a:p>
        </p:txBody>
      </p:sp>
      <p:graphicFrame>
        <p:nvGraphicFramePr>
          <p:cNvPr id="28" name="Graphique 27"/>
          <p:cNvGraphicFramePr/>
          <p:nvPr>
            <p:extLst>
              <p:ext uri="{D42A27DB-BD31-4B8C-83A1-F6EECF244321}">
                <p14:modId xmlns="" xmlns:p14="http://schemas.microsoft.com/office/powerpoint/2010/main" val="2691989522"/>
              </p:ext>
            </p:extLst>
          </p:nvPr>
        </p:nvGraphicFramePr>
        <p:xfrm>
          <a:off x="1469914" y="18519110"/>
          <a:ext cx="10646402" cy="6693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ZoneTexte 28"/>
          <p:cNvSpPr txBox="1"/>
          <p:nvPr/>
        </p:nvSpPr>
        <p:spPr>
          <a:xfrm>
            <a:off x="15316381" y="18133817"/>
            <a:ext cx="12533146" cy="2945490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ctr">
              <a:defRPr/>
            </a:pPr>
            <a:r>
              <a:rPr lang="fr-FR" b="1" kern="0" err="1">
                <a:solidFill>
                  <a:srgbClr val="404040"/>
                </a:solidFill>
              </a:rPr>
              <a:t>Ethical</a:t>
            </a:r>
            <a:r>
              <a:rPr lang="fr-FR" b="1" kern="0">
                <a:solidFill>
                  <a:srgbClr val="404040"/>
                </a:solidFill>
              </a:rPr>
              <a:t> aspect</a:t>
            </a:r>
          </a:p>
          <a:p>
            <a:pPr algn="ctr">
              <a:defRPr/>
            </a:pPr>
            <a:endParaRPr lang="fr-FR" b="1" kern="0" dirty="0">
              <a:solidFill>
                <a:srgbClr val="40404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5431797" y="19933048"/>
            <a:ext cx="12302315" cy="4361263"/>
          </a:xfrm>
          <a:prstGeom prst="rect">
            <a:avLst/>
          </a:prstGeom>
        </p:spPr>
        <p:txBody>
          <a:bodyPr wrap="square" lIns="417643" tIns="208822" rIns="417643" bIns="208822">
            <a:spAutoFit/>
          </a:bodyPr>
          <a:lstStyle/>
          <a:p>
            <a:pPr algn="ctr">
              <a:defRPr/>
            </a:pPr>
            <a:r>
              <a:rPr lang="en-US" sz="6400" kern="0">
                <a:solidFill>
                  <a:prstClr val="black"/>
                </a:solidFill>
              </a:rPr>
              <a:t>Our goals are to develop animal models and to characterize them. So, we have to work with animals as integrated organisms. </a:t>
            </a:r>
            <a:endParaRPr lang="en-US" sz="6400" kern="0" dirty="0">
              <a:solidFill>
                <a:prstClr val="black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9131475" y="18133817"/>
            <a:ext cx="12533146" cy="2945490"/>
          </a:xfrm>
          <a:prstGeom prst="rect">
            <a:avLst/>
          </a:prstGeom>
          <a:noFill/>
        </p:spPr>
        <p:txBody>
          <a:bodyPr wrap="square" lIns="417643" tIns="208822" rIns="417643" bIns="208822" rtlCol="0">
            <a:spAutoFit/>
          </a:bodyPr>
          <a:lstStyle/>
          <a:p>
            <a:pPr algn="ctr">
              <a:defRPr/>
            </a:pPr>
            <a:r>
              <a:rPr lang="fr-FR" b="1" kern="0" err="1">
                <a:solidFill>
                  <a:srgbClr val="404040"/>
                </a:solidFill>
              </a:rPr>
              <a:t>Ethical</a:t>
            </a:r>
            <a:r>
              <a:rPr lang="fr-FR" b="1" kern="0">
                <a:solidFill>
                  <a:srgbClr val="404040"/>
                </a:solidFill>
              </a:rPr>
              <a:t> aspect</a:t>
            </a:r>
          </a:p>
          <a:p>
            <a:pPr algn="ctr">
              <a:defRPr/>
            </a:pPr>
            <a:endParaRPr lang="fr-FR" b="1" kern="0" dirty="0">
              <a:solidFill>
                <a:srgbClr val="40404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9665908" y="19933047"/>
            <a:ext cx="11914632" cy="4361263"/>
          </a:xfrm>
          <a:prstGeom prst="rect">
            <a:avLst/>
          </a:prstGeom>
        </p:spPr>
        <p:txBody>
          <a:bodyPr wrap="square" lIns="417643" tIns="208822" rIns="417643" bIns="208822">
            <a:spAutoFit/>
          </a:bodyPr>
          <a:lstStyle/>
          <a:p>
            <a:pPr algn="ctr">
              <a:defRPr/>
            </a:pPr>
            <a:r>
              <a:rPr lang="en-US" sz="6400" kern="0">
                <a:solidFill>
                  <a:prstClr val="black"/>
                </a:solidFill>
              </a:rPr>
              <a:t>Our goals are to develop animal models and to characterize them. So, we have to work with animals as integrated organisms. </a:t>
            </a:r>
            <a:endParaRPr lang="en-US" sz="6400" kern="0" dirty="0">
              <a:solidFill>
                <a:prstClr val="black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31657" y="25322967"/>
            <a:ext cx="37592413" cy="2806991"/>
          </a:xfrm>
          <a:prstGeom prst="rect">
            <a:avLst/>
          </a:prstGeom>
        </p:spPr>
        <p:txBody>
          <a:bodyPr wrap="square" lIns="417643" tIns="208822" rIns="417643" bIns="208822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Conclusion </a:t>
            </a:r>
            <a:r>
              <a:rPr lang="en-US" sz="7300" b="1" kern="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en-US" sz="7300" kern="0" dirty="0" err="1">
                <a:solidFill>
                  <a:srgbClr val="404040"/>
                </a:solidFill>
              </a:rPr>
              <a:t>iCS</a:t>
            </a:r>
            <a:r>
              <a:rPr lang="en-US" sz="7300" kern="0" dirty="0">
                <a:solidFill>
                  <a:srgbClr val="404040"/>
                </a:solidFill>
              </a:rPr>
              <a:t> provides researchers with large scale creative abilities of genetic modification and functional analysis in mice. </a:t>
            </a:r>
            <a:endParaRPr lang="fr-FR" sz="9100" kern="0" dirty="0">
              <a:solidFill>
                <a:srgbClr val="40404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3028950"/>
            <a:ext cx="42808525" cy="2720340"/>
          </a:xfrm>
          <a:prstGeom prst="rect">
            <a:avLst/>
          </a:prstGeom>
          <a:solidFill>
            <a:srgbClr val="660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255170" y="3033294"/>
            <a:ext cx="17164326" cy="2737681"/>
          </a:xfrm>
          <a:prstGeom prst="rect">
            <a:avLst/>
          </a:prstGeom>
        </p:spPr>
        <p:txBody>
          <a:bodyPr wrap="square" lIns="417643" tIns="208822" rIns="417643" bIns="208822">
            <a:spAutoFit/>
          </a:bodyPr>
          <a:lstStyle/>
          <a:p>
            <a:pPr lvl="0"/>
            <a:r>
              <a:rPr lang="fr-FR" sz="14600" dirty="0">
                <a:solidFill>
                  <a:prstClr val="white"/>
                </a:solidFill>
                <a:latin typeface="Roboto Condensed" pitchFamily="2" charset="0"/>
                <a:ea typeface="Roboto Condensed" pitchFamily="2" charset="0"/>
              </a:rPr>
              <a:t>Titre du poster</a:t>
            </a:r>
          </a:p>
        </p:txBody>
      </p:sp>
      <p:pic>
        <p:nvPicPr>
          <p:cNvPr id="19" name="Image 18" descr="banner_po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5856" y="0"/>
            <a:ext cx="30279975" cy="3039872"/>
          </a:xfrm>
          <a:prstGeom prst="rect">
            <a:avLst/>
          </a:prstGeom>
        </p:spPr>
      </p:pic>
      <p:pic>
        <p:nvPicPr>
          <p:cNvPr id="34" name="Image 33" descr="LogoICSblanc150dpi20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3350" y="514350"/>
            <a:ext cx="2810024" cy="1974941"/>
          </a:xfrm>
          <a:prstGeom prst="rect">
            <a:avLst/>
          </a:prstGeom>
        </p:spPr>
      </p:pic>
      <p:pic>
        <p:nvPicPr>
          <p:cNvPr id="35" name="Image 34" descr="TexteInstitutVectBlan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692712" y="342900"/>
            <a:ext cx="8288900" cy="234315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28346400"/>
            <a:ext cx="42808525" cy="1933575"/>
          </a:xfrm>
          <a:prstGeom prst="rect">
            <a:avLst/>
          </a:prstGeom>
          <a:solidFill>
            <a:srgbClr val="6C5A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37" descr="CNRS_white [Converti]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394114" y="28636995"/>
            <a:ext cx="1288643" cy="1288643"/>
          </a:xfrm>
          <a:prstGeom prst="rect">
            <a:avLst/>
          </a:prstGeom>
        </p:spPr>
      </p:pic>
      <p:pic>
        <p:nvPicPr>
          <p:cNvPr id="39" name="Image 38" descr="IGBMC2009_white [Converti]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174276" y="28669213"/>
            <a:ext cx="2278089" cy="1224207"/>
          </a:xfrm>
          <a:prstGeom prst="rect">
            <a:avLst/>
          </a:prstGeom>
        </p:spPr>
      </p:pic>
      <p:pic>
        <p:nvPicPr>
          <p:cNvPr id="40" name="Image 39" descr="inserm_white_ST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688743" y="28740465"/>
            <a:ext cx="4306500" cy="1081702"/>
          </a:xfrm>
          <a:prstGeom prst="rect">
            <a:avLst/>
          </a:prstGeom>
        </p:spPr>
      </p:pic>
      <p:pic>
        <p:nvPicPr>
          <p:cNvPr id="41" name="Image 40" descr="uds-white [Converti]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001230" y="28599706"/>
            <a:ext cx="2964841" cy="1363221"/>
          </a:xfrm>
          <a:prstGeom prst="rect">
            <a:avLst/>
          </a:prstGeom>
        </p:spPr>
      </p:pic>
      <p:pic>
        <p:nvPicPr>
          <p:cNvPr id="42" name="Image 41" descr="LogoPhenominecriture blanche.eps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458351" y="28734961"/>
            <a:ext cx="5929777" cy="1092711"/>
          </a:xfrm>
          <a:prstGeom prst="rect">
            <a:avLst/>
          </a:prstGeom>
        </p:spPr>
      </p:pic>
      <p:pic>
        <p:nvPicPr>
          <p:cNvPr id="43" name="Image 42" descr="CERBMgiewhite.eps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89038" y="28675420"/>
            <a:ext cx="4379252" cy="1211793"/>
          </a:xfrm>
          <a:prstGeom prst="rect">
            <a:avLst/>
          </a:prstGeom>
        </p:spPr>
      </p:pic>
      <p:pic>
        <p:nvPicPr>
          <p:cNvPr id="44" name="Image 43" descr="qrcode_ics_posters_download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8777558" y="2534521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498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203</Words>
  <Application>Microsoft Office PowerPoint</Application>
  <PresentationFormat>Personnalisé</PresentationFormat>
  <Paragraphs>12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Roboto Condensed</vt:lpstr>
      <vt:lpstr>Thème Office</vt:lpstr>
      <vt:lpstr>Diapositive 1</vt:lpstr>
    </vt:vector>
  </TitlesOfParts>
  <Company>IGBMC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ICS</dc:title>
  <dc:creator>Institut Clinique de la Souris</dc:creator>
  <cp:lastModifiedBy>leyritz</cp:lastModifiedBy>
  <cp:revision>18</cp:revision>
  <dcterms:created xsi:type="dcterms:W3CDTF">2013-06-05T11:37:19Z</dcterms:created>
  <dcterms:modified xsi:type="dcterms:W3CDTF">2014-01-24T14:34:00Z</dcterms:modified>
</cp:coreProperties>
</file>